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58" r:id="rId5"/>
    <p:sldId id="337" r:id="rId6"/>
    <p:sldId id="341" r:id="rId7"/>
    <p:sldId id="338" r:id="rId8"/>
    <p:sldId id="339" r:id="rId9"/>
    <p:sldId id="340" r:id="rId10"/>
    <p:sldId id="342" r:id="rId11"/>
    <p:sldId id="343" r:id="rId12"/>
    <p:sldId id="358" r:id="rId13"/>
    <p:sldId id="344" r:id="rId14"/>
    <p:sldId id="345" r:id="rId15"/>
    <p:sldId id="354" r:id="rId16"/>
    <p:sldId id="346" r:id="rId17"/>
    <p:sldId id="357" r:id="rId18"/>
    <p:sldId id="347" r:id="rId19"/>
    <p:sldId id="348" r:id="rId20"/>
    <p:sldId id="356" r:id="rId21"/>
    <p:sldId id="349" r:id="rId22"/>
    <p:sldId id="350" r:id="rId23"/>
    <p:sldId id="351" r:id="rId24"/>
    <p:sldId id="352" r:id="rId25"/>
    <p:sldId id="353" r:id="rId26"/>
    <p:sldId id="330" r:id="rId27"/>
  </p:sldIdLst>
  <p:sldSz cx="9144000" cy="6858000" type="screen4x3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7F7F7F"/>
    <a:srgbClr val="CC6600"/>
    <a:srgbClr val="0B1143"/>
    <a:srgbClr val="E2E2E2"/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56" autoAdjust="0"/>
    <p:restoredTop sz="94660"/>
  </p:normalViewPr>
  <p:slideViewPr>
    <p:cSldViewPr>
      <p:cViewPr varScale="1">
        <p:scale>
          <a:sx n="62" d="100"/>
          <a:sy n="62" d="100"/>
        </p:scale>
        <p:origin x="-6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6CA00-ACCD-4CDF-B5B5-3D1B141E8942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C3341-5772-46D9-B292-2883C0728A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361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D8FCD-DD85-4F55-9DB7-36C077E5A03E}" type="slidenum">
              <a:rPr lang="en-US"/>
              <a:pPr/>
              <a:t>2</a:t>
            </a:fld>
            <a:endParaRPr lang="en-US"/>
          </a:p>
        </p:txBody>
      </p:sp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A9AB6C9C-C140-4CC6-9676-2E0F4F765C14}" type="slidenum">
              <a:rPr lang="en-US" sz="1200"/>
              <a:pPr algn="r" eaLnBrk="1" hangingPunct="1"/>
              <a:t>2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6A2379-4E71-425B-8945-FD7ED3B9FACC}" type="slidenum">
              <a:rPr lang="en-US"/>
              <a:pPr/>
              <a:t>11</a:t>
            </a:fld>
            <a:endParaRPr lang="en-US"/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01E03A2-5181-444F-83CA-4E4F86422520}" type="slidenum">
              <a:rPr lang="en-US" sz="1200"/>
              <a:pPr algn="r" eaLnBrk="1" hangingPunct="1"/>
              <a:t>11</a:t>
            </a:fld>
            <a:endParaRPr 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Correct answer is D: thoracic cavity contains the pleural cavity and the mediastinum.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6A2379-4E71-425B-8945-FD7ED3B9FACC}" type="slidenum">
              <a:rPr lang="en-US"/>
              <a:pPr/>
              <a:t>12</a:t>
            </a:fld>
            <a:endParaRPr lang="en-US"/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01E03A2-5181-444F-83CA-4E4F86422520}" type="slidenum">
              <a:rPr lang="en-US" sz="1200"/>
              <a:pPr algn="r" eaLnBrk="1" hangingPunct="1"/>
              <a:t>12</a:t>
            </a:fld>
            <a:endParaRPr 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Correct answer is D: thoracic cavity contains the pleural cavity and the mediastinum.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9C157C-6F05-4C95-A964-F316E969C707}" type="slidenum">
              <a:rPr lang="en-US"/>
              <a:pPr/>
              <a:t>13</a:t>
            </a:fld>
            <a:endParaRPr lang="en-US"/>
          </a:p>
        </p:txBody>
      </p:sp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C45D094-E197-4416-97AB-E26B2C4AD88B}" type="slidenum">
              <a:rPr lang="en-US" sz="1200"/>
              <a:pPr algn="r" eaLnBrk="1" hangingPunct="1"/>
              <a:t>13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Correct answer is A: the abdominal cavity contains the peritoneum.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9C157C-6F05-4C95-A964-F316E969C707}" type="slidenum">
              <a:rPr lang="en-US"/>
              <a:pPr/>
              <a:t>14</a:t>
            </a:fld>
            <a:endParaRPr lang="en-US"/>
          </a:p>
        </p:txBody>
      </p:sp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C45D094-E197-4416-97AB-E26B2C4AD88B}" type="slidenum">
              <a:rPr lang="en-US" sz="1200"/>
              <a:pPr algn="r" eaLnBrk="1" hangingPunct="1"/>
              <a:t>14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Correct answer is A: the abdominal cavity contains the peritoneum.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D62E4-88B9-4C72-82D7-C960F51F327F}" type="slidenum">
              <a:rPr lang="en-US"/>
              <a:pPr/>
              <a:t>20</a:t>
            </a:fld>
            <a:endParaRPr lang="en-US"/>
          </a:p>
        </p:txBody>
      </p:sp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EC9AF2E-B687-435E-AED3-8B026FD68137}" type="slidenum">
              <a:rPr lang="en-US" sz="1200"/>
              <a:pPr algn="r" eaLnBrk="1" hangingPunct="1"/>
              <a:t>20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Match the definition to one of these terms:</a:t>
            </a:r>
          </a:p>
          <a:p>
            <a:pPr marL="540582" lvl="1" indent="-108116"/>
            <a:r>
              <a:rPr lang="en-US"/>
              <a:t>front side of the body (</a:t>
            </a:r>
            <a:r>
              <a:rPr lang="en-US" i="1"/>
              <a:t>anterior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the back side of the body (</a:t>
            </a:r>
            <a:r>
              <a:rPr lang="en-US" i="1"/>
              <a:t>posterior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away from the surface (</a:t>
            </a:r>
            <a:r>
              <a:rPr lang="en-US" i="1"/>
              <a:t>deep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on the surface (</a:t>
            </a:r>
            <a:r>
              <a:rPr lang="en-US" i="1"/>
              <a:t>superficial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near the point of attachment to the trunk or near the beginning of a structure (</a:t>
            </a:r>
            <a:r>
              <a:rPr lang="en-US" i="1"/>
              <a:t>proximal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far from the point of attachment to the trunk or far from the beginning of a structure (</a:t>
            </a:r>
            <a:r>
              <a:rPr lang="en-US" i="1"/>
              <a:t>distal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below another structure (</a:t>
            </a:r>
            <a:r>
              <a:rPr lang="en-US" i="1"/>
              <a:t>inferior</a:t>
            </a:r>
            <a:r>
              <a:rPr lang="en-US"/>
              <a:t>) </a:t>
            </a:r>
          </a:p>
          <a:p>
            <a:pPr marL="540582" lvl="1" indent="-108116"/>
            <a:r>
              <a:rPr lang="en-US"/>
              <a:t>above another structure (</a:t>
            </a:r>
            <a:r>
              <a:rPr lang="en-US" i="1"/>
              <a:t>superior</a:t>
            </a:r>
            <a:r>
              <a:rPr lang="en-US"/>
              <a:t>)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C7DE4-C11B-4BCE-B48D-5C074BD5B3FF}" type="slidenum">
              <a:rPr lang="en-US"/>
              <a:pPr/>
              <a:t>21</a:t>
            </a:fld>
            <a:endParaRPr lang="en-US"/>
          </a:p>
        </p:txBody>
      </p:sp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A9C2FB9-ED81-4550-8969-28B8CDA5A617}" type="slidenum">
              <a:rPr lang="en-US" sz="1200"/>
              <a:pPr algn="r" eaLnBrk="1" hangingPunct="1"/>
              <a:t>21</a:t>
            </a:fld>
            <a:endParaRPr lang="en-U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Match the definition to one of these terms:</a:t>
            </a:r>
          </a:p>
          <a:p>
            <a:pPr marL="540582" lvl="1" indent="-108116"/>
            <a:r>
              <a:rPr lang="en-US"/>
              <a:t>front side of the body (</a:t>
            </a:r>
            <a:r>
              <a:rPr lang="en-US" i="1"/>
              <a:t>anterior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the back side of the body (</a:t>
            </a:r>
            <a:r>
              <a:rPr lang="en-US" i="1"/>
              <a:t>posterior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away from the surface (</a:t>
            </a:r>
            <a:r>
              <a:rPr lang="en-US" i="1"/>
              <a:t>deep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on the surface (</a:t>
            </a:r>
            <a:r>
              <a:rPr lang="en-US" i="1"/>
              <a:t>superficial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near the point of attachment to the trunk or near the beginning of a structure (</a:t>
            </a:r>
            <a:r>
              <a:rPr lang="en-US" i="1"/>
              <a:t>proximal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far from the point of attachment to the trunk or far from the beginning of a structure (</a:t>
            </a:r>
            <a:r>
              <a:rPr lang="en-US" i="1"/>
              <a:t>distal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below another structure (</a:t>
            </a:r>
            <a:r>
              <a:rPr lang="en-US" i="1"/>
              <a:t>inferior</a:t>
            </a:r>
            <a:r>
              <a:rPr lang="en-US"/>
              <a:t>) </a:t>
            </a:r>
          </a:p>
          <a:p>
            <a:pPr marL="540582" lvl="1" indent="-108116"/>
            <a:r>
              <a:rPr lang="en-US"/>
              <a:t>above another structure (</a:t>
            </a:r>
            <a:r>
              <a:rPr lang="en-US" i="1"/>
              <a:t>superior</a:t>
            </a:r>
            <a:r>
              <a:rPr lang="en-US"/>
              <a:t>)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0" name="Rectangle 9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3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97614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21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11234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56066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486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399"/>
            <a:ext cx="4040188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1"/>
            <a:ext cx="4041775" cy="49847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1" name="Rectangle 10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4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85424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7" name="Rectangle 6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0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0999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6" name="Rectangle 5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9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928449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3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914400"/>
            <a:ext cx="4876800" cy="52435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008313" cy="4068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72719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990600"/>
            <a:ext cx="5410200" cy="3733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598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7848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33600"/>
            <a:ext cx="7848600" cy="39925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27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0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DUniversity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113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rgbClr val="CC66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0.wav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audio23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hyperlink" Target="mailto:ficticousinstructor@YSMU.edu" TargetMode="Externa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Medical Terminology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00"/>
                </a:solidFill>
              </a:rPr>
              <a:t>Basics</a:t>
            </a:r>
          </a:p>
          <a:p>
            <a:r>
              <a:rPr lang="en-US" sz="2400" dirty="0" smtClean="0">
                <a:solidFill>
                  <a:srgbClr val="7F7F7F"/>
                </a:solidFill>
              </a:rPr>
              <a:t>Part 3</a:t>
            </a:r>
            <a:endParaRPr lang="en-US" sz="2400" dirty="0">
              <a:solidFill>
                <a:srgbClr val="7F7F7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8" name="~PP2648.WAV">
            <a:hlinkClick r:id="" action="ppaction://media"/>
          </p:cNvPr>
          <p:cNvPicPr>
            <a:picLocks noRot="1" noChangeAspect="1"/>
          </p:cNvPicPr>
          <p:nvPr>
            <a:wavAudioFile r:embed="rId1" name="~PP2648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6303510"/>
      </p:ext>
    </p:extLst>
  </p:cSld>
  <p:clrMapOvr>
    <a:masterClrMapping/>
  </p:clrMapOvr>
  <p:transition advTm="9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37188" y="571500"/>
            <a:ext cx="6858000" cy="1219200"/>
          </a:xfrm>
        </p:spPr>
        <p:txBody>
          <a:bodyPr lIns="92075" tIns="46038" rIns="92075" bIns="46038">
            <a:norm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Structural Organization of the Body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CELLS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TISSUES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ORGANS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SYSTEMS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-7620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3697.WAV">
            <a:hlinkClick r:id="" action="ppaction://media"/>
          </p:cNvPr>
          <p:cNvPicPr>
            <a:picLocks noRot="1" noChangeAspect="1"/>
          </p:cNvPicPr>
          <p:nvPr>
            <a:wavAudioFile r:embed="rId1" name="~PP3697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1189597"/>
      </p:ext>
    </p:extLst>
  </p:cSld>
  <p:clrMapOvr>
    <a:masterClrMapping/>
  </p:clrMapOvr>
  <p:transition advTm="386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Systems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Groups of organs working together</a:t>
            </a:r>
          </a:p>
          <a:p>
            <a:pPr lvl="1"/>
            <a:r>
              <a:rPr lang="en-US"/>
              <a:t>Digestive</a:t>
            </a:r>
          </a:p>
          <a:p>
            <a:pPr lvl="1"/>
            <a:r>
              <a:rPr lang="en-US"/>
              <a:t>Urinary</a:t>
            </a:r>
          </a:p>
          <a:p>
            <a:pPr lvl="1"/>
            <a:r>
              <a:rPr lang="en-US"/>
              <a:t>Reproductive</a:t>
            </a:r>
          </a:p>
          <a:p>
            <a:pPr lvl="1"/>
            <a:r>
              <a:rPr lang="en-US"/>
              <a:t>Respiratory</a:t>
            </a:r>
          </a:p>
          <a:p>
            <a:pPr lvl="1"/>
            <a:r>
              <a:rPr lang="en-US"/>
              <a:t>Circulatory</a:t>
            </a:r>
          </a:p>
          <a:p>
            <a:pPr lvl="1"/>
            <a:r>
              <a:rPr lang="en-US"/>
              <a:t>Musculoskeletal</a:t>
            </a:r>
          </a:p>
          <a:p>
            <a:pPr lvl="1"/>
            <a:r>
              <a:rPr lang="en-US"/>
              <a:t>Nervous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2061.WAV">
            <a:hlinkClick r:id="" action="ppaction://media"/>
          </p:cNvPr>
          <p:cNvPicPr>
            <a:picLocks noRot="1" noChangeAspect="1"/>
          </p:cNvPicPr>
          <p:nvPr>
            <a:wavAudioFile r:embed="rId1" name="~PP206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3868868"/>
      </p:ext>
    </p:extLst>
  </p:cSld>
  <p:clrMapOvr>
    <a:masterClrMapping/>
  </p:clrMapOvr>
  <p:transition advTm="212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/>
          <a:lstStyle/>
          <a:p>
            <a:r>
              <a:rPr lang="en-US" dirty="0" smtClean="0"/>
              <a:t>Cell</a:t>
            </a:r>
            <a:r>
              <a:rPr lang="en-US" dirty="0"/>
              <a:t>	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0988" y="1828800"/>
            <a:ext cx="7397212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dirty="0"/>
              <a:t>Cells </a:t>
            </a:r>
          </a:p>
          <a:p>
            <a:r>
              <a:rPr lang="en-US" dirty="0"/>
              <a:t>Fundamental unit of all living things</a:t>
            </a:r>
          </a:p>
          <a:p>
            <a:r>
              <a:rPr lang="en-US" dirty="0"/>
              <a:t>Found everywhere in the body</a:t>
            </a:r>
          </a:p>
          <a:p>
            <a:r>
              <a:rPr lang="en-US" dirty="0"/>
              <a:t>Carry out different functions</a:t>
            </a:r>
          </a:p>
          <a:p>
            <a:pPr lvl="1"/>
            <a:r>
              <a:rPr lang="en-US" sz="2400" dirty="0"/>
              <a:t>Muscle cells</a:t>
            </a:r>
          </a:p>
          <a:p>
            <a:pPr lvl="1"/>
            <a:r>
              <a:rPr lang="en-US" sz="2400" dirty="0"/>
              <a:t>Nerve cells</a:t>
            </a:r>
          </a:p>
          <a:p>
            <a:pPr lvl="1"/>
            <a:r>
              <a:rPr lang="en-US" sz="2400" dirty="0"/>
              <a:t>Epithelial cells</a:t>
            </a:r>
          </a:p>
          <a:p>
            <a:pPr lvl="1"/>
            <a:r>
              <a:rPr lang="en-US" sz="2400" dirty="0"/>
              <a:t>Fat cells</a:t>
            </a:r>
          </a:p>
          <a:p>
            <a:endParaRPr lang="en-US" b="1" dirty="0"/>
          </a:p>
          <a:p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2051.WAV">
            <a:hlinkClick r:id="" action="ppaction://media"/>
          </p:cNvPr>
          <p:cNvPicPr>
            <a:picLocks noRot="1" noChangeAspect="1"/>
          </p:cNvPicPr>
          <p:nvPr>
            <a:wavAudioFile r:embed="rId1" name="~PP205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8628645"/>
      </p:ext>
    </p:extLst>
  </p:cSld>
  <p:clrMapOvr>
    <a:masterClrMapping/>
  </p:clrMapOvr>
  <p:transition advTm="310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Tissues</a:t>
            </a:r>
            <a:endParaRPr lang="en-US" b="1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3437"/>
            <a:ext cx="8229600" cy="4221163"/>
          </a:xfrm>
        </p:spPr>
        <p:txBody>
          <a:bodyPr/>
          <a:lstStyle/>
          <a:p>
            <a:r>
              <a:rPr lang="en-US" dirty="0"/>
              <a:t>Group of cells working together </a:t>
            </a:r>
          </a:p>
          <a:p>
            <a:pPr lvl="1"/>
            <a:r>
              <a:rPr lang="en-US" b="1" dirty="0"/>
              <a:t>Epithelial</a:t>
            </a:r>
            <a:r>
              <a:rPr lang="en-US" dirty="0"/>
              <a:t> – lines internal organs, outer surface of skin</a:t>
            </a:r>
          </a:p>
          <a:p>
            <a:pPr lvl="1"/>
            <a:r>
              <a:rPr lang="en-US" b="1" dirty="0"/>
              <a:t>Muscle </a:t>
            </a:r>
            <a:r>
              <a:rPr lang="en-US" dirty="0"/>
              <a:t>– movement of muscles, voluntary &amp; involuntary</a:t>
            </a:r>
          </a:p>
          <a:p>
            <a:pPr lvl="1"/>
            <a:r>
              <a:rPr lang="en-US" b="1" dirty="0"/>
              <a:t>Connective </a:t>
            </a:r>
            <a:r>
              <a:rPr lang="en-US" dirty="0"/>
              <a:t>– fat, cartilage</a:t>
            </a:r>
          </a:p>
          <a:p>
            <a:pPr lvl="1"/>
            <a:r>
              <a:rPr lang="en-US" b="1" dirty="0"/>
              <a:t>Nerve</a:t>
            </a:r>
            <a:r>
              <a:rPr lang="en-US" dirty="0"/>
              <a:t> – conducts impulses</a:t>
            </a:r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2454.WAV">
            <a:hlinkClick r:id="" action="ppaction://media"/>
          </p:cNvPr>
          <p:cNvPicPr>
            <a:picLocks noRot="1" noChangeAspect="1"/>
          </p:cNvPicPr>
          <p:nvPr>
            <a:wavAudioFile r:embed="rId1" name="~PP2454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6122805"/>
      </p:ext>
    </p:extLst>
  </p:cSld>
  <p:clrMapOvr>
    <a:masterClrMapping/>
  </p:clrMapOvr>
  <p:transition advTm="45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 smtClean="0"/>
              <a:t>Organs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Structures composed of different types of tissues</a:t>
            </a:r>
          </a:p>
          <a:p>
            <a:pPr lvl="1"/>
            <a:r>
              <a:rPr lang="en-US" sz="2400" b="1" dirty="0"/>
              <a:t>Viscera</a:t>
            </a:r>
            <a:r>
              <a:rPr lang="en-US" sz="2400" dirty="0"/>
              <a:t> = internal organs</a:t>
            </a:r>
          </a:p>
          <a:p>
            <a:pPr lvl="2"/>
            <a:r>
              <a:rPr lang="en-US" sz="2000" b="1" dirty="0"/>
              <a:t>Abdominal viscera</a:t>
            </a:r>
            <a:r>
              <a:rPr lang="en-US" sz="2000" dirty="0"/>
              <a:t> – stomach, liver, gallbladder, intestines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1231.WAV">
            <a:hlinkClick r:id="" action="ppaction://media"/>
          </p:cNvPr>
          <p:cNvPicPr>
            <a:picLocks noRot="1" noChangeAspect="1"/>
          </p:cNvPicPr>
          <p:nvPr>
            <a:wavAudioFile r:embed="rId1" name="~PP123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0635993"/>
      </p:ext>
    </p:extLst>
  </p:cSld>
  <p:clrMapOvr>
    <a:masterClrMapping/>
  </p:clrMapOvr>
  <p:transition advTm="232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75288" y="685800"/>
            <a:ext cx="6781800" cy="1066800"/>
          </a:xfrm>
        </p:spPr>
        <p:txBody>
          <a:bodyPr>
            <a:normAutofit/>
          </a:bodyPr>
          <a:lstStyle/>
          <a:p>
            <a:r>
              <a:rPr lang="en-US" sz="3500" b="1" dirty="0"/>
              <a:t>Anatomic Position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688" y="2438400"/>
            <a:ext cx="7239000" cy="4267200"/>
          </a:xfrm>
        </p:spPr>
        <p:txBody>
          <a:bodyPr>
            <a:normAutofit/>
          </a:bodyPr>
          <a:lstStyle/>
          <a:p>
            <a:r>
              <a:rPr lang="en-US" dirty="0"/>
              <a:t>Body is erect &amp; facing </a:t>
            </a:r>
            <a:r>
              <a:rPr lang="en-US" dirty="0" smtClean="0"/>
              <a:t>forward</a:t>
            </a:r>
          </a:p>
          <a:p>
            <a:r>
              <a:rPr lang="en-US" dirty="0" smtClean="0"/>
              <a:t>Arms </a:t>
            </a:r>
            <a:r>
              <a:rPr lang="en-US" dirty="0"/>
              <a:t>at the sides</a:t>
            </a:r>
          </a:p>
          <a:p>
            <a:r>
              <a:rPr lang="en-US" dirty="0"/>
              <a:t>Palms facing forward</a:t>
            </a:r>
          </a:p>
          <a:p>
            <a:r>
              <a:rPr lang="en-US" dirty="0"/>
              <a:t>Used for anatomic descriptions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1755.WAV">
            <a:hlinkClick r:id="" action="ppaction://media"/>
          </p:cNvPr>
          <p:cNvPicPr>
            <a:picLocks noRot="1" noChangeAspect="1"/>
          </p:cNvPicPr>
          <p:nvPr>
            <a:wavAudioFile r:embed="rId1" name="~PP1755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323369"/>
      </p:ext>
    </p:extLst>
  </p:cSld>
  <p:clrMapOvr>
    <a:masterClrMapping/>
  </p:clrMapOvr>
  <p:transition advTm="40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Body </a:t>
            </a:r>
            <a:r>
              <a:rPr lang="en-US" b="1" dirty="0" smtClean="0"/>
              <a:t>Cavities</a:t>
            </a:r>
            <a:endParaRPr lang="en-US" b="1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9488" y="1600200"/>
            <a:ext cx="8153400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/>
              <a:t>Cranial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brain, pituitary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gland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Spinal</a:t>
            </a:r>
            <a:r>
              <a:rPr lang="en-US" dirty="0" smtClean="0"/>
              <a:t>: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nerves &amp; spinal cord</a:t>
            </a:r>
          </a:p>
          <a:p>
            <a:pPr>
              <a:lnSpc>
                <a:spcPct val="90000"/>
              </a:lnSpc>
            </a:pPr>
            <a:endParaRPr lang="en-US" b="1" dirty="0" smtClean="0"/>
          </a:p>
          <a:p>
            <a:pPr>
              <a:lnSpc>
                <a:spcPct val="90000"/>
              </a:lnSpc>
            </a:pPr>
            <a:r>
              <a:rPr lang="en-US" b="1" dirty="0" smtClean="0"/>
              <a:t>Thoracic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lungs,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heart (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mediastinum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),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esophagus,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trachea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Diaphragm</a:t>
            </a:r>
            <a:r>
              <a:rPr lang="en-US" dirty="0" smtClean="0"/>
              <a:t>: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divides the thoracic &amp; abdominal cavities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Muscular wall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2" name="~PP1301.WAV">
            <a:hlinkClick r:id="" action="ppaction://media"/>
          </p:cNvPr>
          <p:cNvPicPr>
            <a:picLocks noRot="1" noChangeAspect="1"/>
          </p:cNvPicPr>
          <p:nvPr>
            <a:wavAudioFile r:embed="rId1" name="~PP130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8304658"/>
      </p:ext>
    </p:extLst>
  </p:cSld>
  <p:clrMapOvr>
    <a:masterClrMapping/>
  </p:clrMapOvr>
  <p:transition advTm="674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Body </a:t>
            </a:r>
            <a:r>
              <a:rPr lang="en-US" b="1" dirty="0" smtClean="0"/>
              <a:t>Cavities</a:t>
            </a:r>
            <a:endParaRPr lang="en-US" b="1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9488" y="1600200"/>
            <a:ext cx="8153400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b="1" dirty="0" smtClean="0"/>
              <a:t>Abdominal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stomach,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intestines, kidneys, spleen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, liver, pancreas, gallbladder</a:t>
            </a:r>
          </a:p>
          <a:p>
            <a:pPr>
              <a:lnSpc>
                <a:spcPct val="90000"/>
              </a:lnSpc>
            </a:pPr>
            <a:endParaRPr lang="en-US" b="1" dirty="0" smtClean="0"/>
          </a:p>
          <a:p>
            <a:pPr>
              <a:lnSpc>
                <a:spcPct val="90000"/>
              </a:lnSpc>
            </a:pPr>
            <a:r>
              <a:rPr lang="en-US" b="1" dirty="0" smtClean="0"/>
              <a:t>Pelvic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Portions of intestines, rectum, urinary bladder, urethra,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ureters, and reproductive organs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/>
              <a:t>Uterus &amp; vagina in </a:t>
            </a:r>
            <a:r>
              <a:rPr lang="en-US" sz="2400" dirty="0" smtClean="0"/>
              <a:t>females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Prostate Gland in males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grpSp>
        <p:nvGrpSpPr>
          <p:cNvPr id="2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9" name="~PP956.WAV">
            <a:hlinkClick r:id="" action="ppaction://media"/>
          </p:cNvPr>
          <p:cNvPicPr>
            <a:picLocks noRot="1" noChangeAspect="1"/>
          </p:cNvPicPr>
          <p:nvPr>
            <a:wavAudioFile r:embed="rId1" name="~PP956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8304658"/>
      </p:ext>
    </p:extLst>
  </p:cSld>
  <p:clrMapOvr>
    <a:masterClrMapping/>
  </p:clrMapOvr>
  <p:transition advTm="364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/>
          <a:lstStyle/>
          <a:p>
            <a:r>
              <a:rPr lang="en-US" b="1" dirty="0"/>
              <a:t>Body Cavities…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924800" cy="4572000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Abdominopelvic</a:t>
            </a:r>
            <a:r>
              <a:rPr lang="en-US" b="1" dirty="0" smtClean="0"/>
              <a:t> </a:t>
            </a:r>
            <a:r>
              <a:rPr lang="en-US" b="1" dirty="0"/>
              <a:t>cavity:</a:t>
            </a:r>
          </a:p>
          <a:p>
            <a:pPr lvl="1"/>
            <a:r>
              <a:rPr lang="en-US" dirty="0"/>
              <a:t>No visible separation of cavities</a:t>
            </a:r>
          </a:p>
          <a:p>
            <a:r>
              <a:rPr lang="en-US" b="1" dirty="0"/>
              <a:t>Dorsal cavity:</a:t>
            </a:r>
          </a:p>
          <a:p>
            <a:pPr lvl="1"/>
            <a:r>
              <a:rPr lang="en-US" dirty="0"/>
              <a:t>Located on </a:t>
            </a:r>
            <a:r>
              <a:rPr lang="en-US" b="1" u="sng" dirty="0"/>
              <a:t>back</a:t>
            </a:r>
            <a:r>
              <a:rPr lang="en-US" b="1" dirty="0"/>
              <a:t> </a:t>
            </a:r>
            <a:r>
              <a:rPr lang="en-US" dirty="0"/>
              <a:t>portion of body (cranial &amp; spinal cavities)</a:t>
            </a:r>
          </a:p>
          <a:p>
            <a:r>
              <a:rPr lang="en-US" b="1" dirty="0"/>
              <a:t>Ventral cavity: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Located on </a:t>
            </a:r>
            <a:r>
              <a:rPr lang="en-US" b="1" u="sng" dirty="0"/>
              <a:t>front</a:t>
            </a:r>
            <a:r>
              <a:rPr lang="en-US" dirty="0"/>
              <a:t> of body</a:t>
            </a:r>
          </a:p>
          <a:p>
            <a:pPr lvl="1"/>
            <a:r>
              <a:rPr lang="en-US" dirty="0"/>
              <a:t>All other cavities</a:t>
            </a:r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3" name="~PP2426.WAV">
            <a:hlinkClick r:id="" action="ppaction://media"/>
          </p:cNvPr>
          <p:cNvPicPr>
            <a:picLocks noRot="1" noChangeAspect="1"/>
          </p:cNvPicPr>
          <p:nvPr>
            <a:wavAudioFile r:embed="rId1" name="~PP2426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1068062"/>
      </p:ext>
    </p:extLst>
  </p:cSld>
  <p:clrMapOvr>
    <a:masterClrMapping/>
  </p:clrMapOvr>
  <p:transition advTm="645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1258" y="647700"/>
            <a:ext cx="8146942" cy="1219200"/>
          </a:xfrm>
        </p:spPr>
        <p:txBody>
          <a:bodyPr lIns="92075" tIns="46038" rIns="92075" bIns="46038"/>
          <a:lstStyle/>
          <a:p>
            <a:r>
              <a:rPr lang="en-US" sz="4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QUICK QUIZ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7162800" cy="4114800"/>
          </a:xfr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4. Which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body cavity contains the pleural cavity and the mediastinum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  <a:p>
            <a:pPr marL="0" indent="0">
              <a:buSzTx/>
              <a:buNone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cranial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pelvic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spinal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thoracic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8133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81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2" name="~PP756.WAV">
            <a:hlinkClick r:id="" action="ppaction://media"/>
          </p:cNvPr>
          <p:cNvPicPr>
            <a:picLocks noRot="1" noChangeAspect="1"/>
          </p:cNvPicPr>
          <p:nvPr>
            <a:wavAudioFile r:embed="rId1" name="~PP75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5856494"/>
      </p:ext>
    </p:extLst>
  </p:cSld>
  <p:clrMapOvr>
    <a:masterClrMapping/>
  </p:clrMapOvr>
  <p:transition advTm="350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1258" y="647700"/>
            <a:ext cx="8146942" cy="1219200"/>
          </a:xfrm>
        </p:spPr>
        <p:txBody>
          <a:bodyPr lIns="92075" tIns="46038" rIns="92075" bIns="46038"/>
          <a:lstStyle/>
          <a:p>
            <a:r>
              <a:rPr lang="en-US" sz="4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QUICK QUIZ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7162800" cy="4114800"/>
          </a:xfr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4. Which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body cavity contains the pleural cavity and the mediastinum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  <a:p>
            <a:pPr marL="0" indent="0">
              <a:buSzTx/>
              <a:buNone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cranial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pelvic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spinal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D.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thoracic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8133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81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2" name="~PP3305.WAV">
            <a:hlinkClick r:id="" action="ppaction://media"/>
          </p:cNvPr>
          <p:cNvPicPr>
            <a:picLocks noRot="1" noChangeAspect="1"/>
          </p:cNvPicPr>
          <p:nvPr>
            <a:wavAudioFile r:embed="rId1" name="~PP330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719683"/>
      </p:ext>
    </p:extLst>
  </p:cSld>
  <p:clrMapOvr>
    <a:masterClrMapping/>
  </p:clrMapOvr>
  <p:transition advTm="6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6971127" cy="4114800"/>
          </a:xfrm>
        </p:spPr>
        <p:txBody>
          <a:bodyPr/>
          <a:lstStyle/>
          <a:p>
            <a:pPr marL="0" indent="0">
              <a:buSzTx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5.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Which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body cavity contains the peritoneum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  <a:p>
            <a:pPr marL="0" indent="0">
              <a:buSzTx/>
              <a:buNone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dirty="0" err="1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abdominopelvic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cranial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spinal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thoracic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33170"/>
            <a:ext cx="7772400" cy="1219200"/>
          </a:xfrm>
        </p:spPr>
        <p:txBody>
          <a:bodyPr lIns="92075" tIns="46038" rIns="92075" bIns="46038"/>
          <a:lstStyle/>
          <a:p>
            <a:r>
              <a:rPr lang="en-US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QUICK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QUIZ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pic>
        <p:nvPicPr>
          <p:cNvPr id="51205" name="Picture 9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81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2" name="~PP2870.WAV">
            <a:hlinkClick r:id="" action="ppaction://media"/>
          </p:cNvPr>
          <p:cNvPicPr>
            <a:picLocks noRot="1" noChangeAspect="1"/>
          </p:cNvPicPr>
          <p:nvPr>
            <a:wavAudioFile r:embed="rId1" name="~PP2870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8719330"/>
      </p:ext>
    </p:extLst>
  </p:cSld>
  <p:clrMapOvr>
    <a:masterClrMapping/>
  </p:clrMapOvr>
  <p:transition advTm="281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6971127" cy="4114800"/>
          </a:xfrm>
        </p:spPr>
        <p:txBody>
          <a:bodyPr/>
          <a:lstStyle/>
          <a:p>
            <a:pPr marL="0" indent="0">
              <a:buSzTx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5.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Which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body cavity contains the peritoneum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  <a:p>
            <a:pPr marL="0" indent="0">
              <a:buSzTx/>
              <a:buNone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abdominopelvic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cranial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spinal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thoracic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33170"/>
            <a:ext cx="7772400" cy="1219200"/>
          </a:xfrm>
        </p:spPr>
        <p:txBody>
          <a:bodyPr lIns="92075" tIns="46038" rIns="92075" bIns="46038"/>
          <a:lstStyle/>
          <a:p>
            <a:r>
              <a:rPr lang="en-US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QUICK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QUIZ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pic>
        <p:nvPicPr>
          <p:cNvPr id="51205" name="Picture 9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81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2" name="~PP1588.WAV">
            <a:hlinkClick r:id="" action="ppaction://media"/>
          </p:cNvPr>
          <p:cNvPicPr>
            <a:picLocks noRot="1" noChangeAspect="1"/>
          </p:cNvPicPr>
          <p:nvPr>
            <a:wavAudioFile r:embed="rId1" name="~PP1588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8719330"/>
      </p:ext>
    </p:extLst>
  </p:cSld>
  <p:clrMapOvr>
    <a:masterClrMapping/>
  </p:clrMapOvr>
  <p:transition advTm="6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Abdominopelvic Regions &amp; Quadrants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001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Regions (9</a:t>
            </a:r>
            <a:r>
              <a:rPr lang="en-US" b="1" dirty="0" smtClean="0"/>
              <a:t>):</a:t>
            </a:r>
          </a:p>
          <a:p>
            <a:pPr>
              <a:lnSpc>
                <a:spcPct val="90000"/>
              </a:lnSpc>
            </a:pPr>
            <a:endParaRPr lang="en-US" b="1" dirty="0" smtClean="0"/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CC6600"/>
                </a:solidFill>
              </a:rPr>
              <a:t>Hypochondriac</a:t>
            </a:r>
            <a:r>
              <a:rPr lang="en-US" sz="2400" b="1" dirty="0">
                <a:solidFill>
                  <a:srgbClr val="CC6600"/>
                </a:solidFill>
              </a:rPr>
              <a:t>:</a:t>
            </a:r>
            <a:r>
              <a:rPr lang="en-US" dirty="0">
                <a:solidFill>
                  <a:srgbClr val="CC6600"/>
                </a:solidFill>
              </a:rPr>
              <a:t> </a:t>
            </a:r>
            <a:endParaRPr lang="en-US" dirty="0" smtClean="0">
              <a:solidFill>
                <a:srgbClr val="CC6600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sz="2000" b="1" dirty="0" smtClean="0">
                <a:solidFill>
                  <a:srgbClr val="7F7F7F"/>
                </a:solidFill>
              </a:rPr>
              <a:t>upper Right </a:t>
            </a:r>
            <a:r>
              <a:rPr lang="en-US" sz="2000" b="1" dirty="0">
                <a:solidFill>
                  <a:srgbClr val="7F7F7F"/>
                </a:solidFill>
              </a:rPr>
              <a:t>&amp; </a:t>
            </a:r>
            <a:r>
              <a:rPr lang="en-US" sz="2000" b="1" dirty="0" smtClean="0">
                <a:solidFill>
                  <a:srgbClr val="7F7F7F"/>
                </a:solidFill>
              </a:rPr>
              <a:t>Left  </a:t>
            </a:r>
            <a:r>
              <a:rPr lang="en-US" sz="2000" b="1" dirty="0">
                <a:solidFill>
                  <a:srgbClr val="7F7F7F"/>
                </a:solidFill>
              </a:rPr>
              <a:t>region below </a:t>
            </a:r>
            <a:r>
              <a:rPr lang="en-US" sz="2000" b="1" dirty="0" smtClean="0">
                <a:solidFill>
                  <a:srgbClr val="7F7F7F"/>
                </a:solidFill>
              </a:rPr>
              <a:t>ribs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sz="2400" b="1" dirty="0" err="1">
                <a:solidFill>
                  <a:srgbClr val="CC6600"/>
                </a:solidFill>
              </a:rPr>
              <a:t>Epigastric</a:t>
            </a:r>
            <a:r>
              <a:rPr lang="en-US" sz="2400" b="1" dirty="0">
                <a:solidFill>
                  <a:srgbClr val="CC6600"/>
                </a:solidFill>
              </a:rPr>
              <a:t>:</a:t>
            </a:r>
          </a:p>
          <a:p>
            <a:pPr lvl="2">
              <a:lnSpc>
                <a:spcPct val="90000"/>
              </a:lnSpc>
            </a:pPr>
            <a:r>
              <a:rPr lang="en-US" sz="2000" b="1" dirty="0">
                <a:solidFill>
                  <a:srgbClr val="7F7F7F"/>
                </a:solidFill>
              </a:rPr>
              <a:t>Region above </a:t>
            </a:r>
            <a:r>
              <a:rPr lang="en-US" sz="2000" b="1" dirty="0" smtClean="0">
                <a:solidFill>
                  <a:srgbClr val="7F7F7F"/>
                </a:solidFill>
              </a:rPr>
              <a:t>stomach</a:t>
            </a:r>
            <a:endParaRPr lang="en-US" sz="2000" b="1" dirty="0">
              <a:solidFill>
                <a:srgbClr val="7F7F7F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8" name="~PP3355.WAV">
            <a:hlinkClick r:id="" action="ppaction://media"/>
          </p:cNvPr>
          <p:cNvPicPr>
            <a:picLocks noRot="1" noChangeAspect="1"/>
          </p:cNvPicPr>
          <p:nvPr>
            <a:wavAudioFile r:embed="rId1" name="~PP3355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9576214"/>
      </p:ext>
    </p:extLst>
  </p:cSld>
  <p:clrMapOvr>
    <a:masterClrMapping/>
  </p:clrMapOvr>
  <p:transition advTm="727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/>
          <a:lstStyle/>
          <a:p>
            <a:r>
              <a:rPr lang="en-US" b="1" dirty="0"/>
              <a:t>Regions…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82000" cy="4419600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endParaRPr lang="en-US" sz="2400" dirty="0" smtClean="0">
              <a:solidFill>
                <a:srgbClr val="CC66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CC6600"/>
                </a:solidFill>
              </a:rPr>
              <a:t>Lumbar:</a:t>
            </a:r>
          </a:p>
          <a:p>
            <a:pPr lvl="2">
              <a:lnSpc>
                <a:spcPct val="90000"/>
              </a:lnSpc>
            </a:pPr>
            <a:r>
              <a:rPr lang="en-US" sz="2000" b="1" dirty="0" smtClean="0">
                <a:solidFill>
                  <a:srgbClr val="7F7F7F"/>
                </a:solidFill>
              </a:rPr>
              <a:t>Region Right &amp; Left side of umbilicus, near waist</a:t>
            </a:r>
          </a:p>
          <a:p>
            <a:pPr lvl="1"/>
            <a:endParaRPr lang="en-US" sz="2400" b="1" dirty="0" smtClean="0">
              <a:solidFill>
                <a:srgbClr val="CC6600"/>
              </a:solidFill>
            </a:endParaRPr>
          </a:p>
          <a:p>
            <a:pPr lvl="1"/>
            <a:r>
              <a:rPr lang="en-US" sz="2400" b="1" dirty="0" smtClean="0">
                <a:solidFill>
                  <a:srgbClr val="CC6600"/>
                </a:solidFill>
              </a:rPr>
              <a:t>Umbilical:</a:t>
            </a:r>
          </a:p>
          <a:p>
            <a:pPr lvl="2"/>
            <a:r>
              <a:rPr lang="en-US" sz="2000" b="1" dirty="0" smtClean="0">
                <a:solidFill>
                  <a:srgbClr val="7F7F7F"/>
                </a:solidFill>
              </a:rPr>
              <a:t>Navel </a:t>
            </a:r>
            <a:r>
              <a:rPr lang="en-US" sz="2000" b="1" dirty="0">
                <a:solidFill>
                  <a:srgbClr val="7F7F7F"/>
                </a:solidFill>
              </a:rPr>
              <a:t>or umbilicus-belly button</a:t>
            </a:r>
          </a:p>
          <a:p>
            <a:pPr lvl="1"/>
            <a:endParaRPr lang="en-US" sz="2100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0" name="~PP3807.WAV">
            <a:hlinkClick r:id="" action="ppaction://media"/>
          </p:cNvPr>
          <p:cNvPicPr>
            <a:picLocks noRot="1" noChangeAspect="1"/>
          </p:cNvPicPr>
          <p:nvPr>
            <a:wavAudioFile r:embed="rId1" name="~PP3807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592779"/>
      </p:ext>
    </p:extLst>
  </p:cSld>
  <p:clrMapOvr>
    <a:masterClrMapping/>
  </p:clrMapOvr>
  <p:transition advTm="372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/>
          <a:lstStyle/>
          <a:p>
            <a:r>
              <a:rPr lang="en-US" b="1" dirty="0"/>
              <a:t>Regions…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82000" cy="4419600"/>
          </a:xfrm>
        </p:spPr>
        <p:txBody>
          <a:bodyPr>
            <a:normAutofit/>
          </a:bodyPr>
          <a:lstStyle/>
          <a:p>
            <a:pPr lvl="1"/>
            <a:endParaRPr lang="en-US" sz="2400" b="1" dirty="0" smtClean="0">
              <a:solidFill>
                <a:srgbClr val="CC6600"/>
              </a:solidFill>
            </a:endParaRPr>
          </a:p>
          <a:p>
            <a:pPr lvl="1"/>
            <a:r>
              <a:rPr lang="en-US" sz="2400" b="1" dirty="0" smtClean="0">
                <a:solidFill>
                  <a:srgbClr val="CC6600"/>
                </a:solidFill>
              </a:rPr>
              <a:t>Inguinal</a:t>
            </a:r>
            <a:endParaRPr lang="en-US" sz="2400" b="1" dirty="0">
              <a:solidFill>
                <a:srgbClr val="CC6600"/>
              </a:solidFill>
            </a:endParaRPr>
          </a:p>
          <a:p>
            <a:pPr lvl="2"/>
            <a:r>
              <a:rPr lang="en-US" sz="2000" b="1" dirty="0">
                <a:solidFill>
                  <a:srgbClr val="7F7F7F"/>
                </a:solidFill>
              </a:rPr>
              <a:t>Lower </a:t>
            </a:r>
            <a:r>
              <a:rPr lang="en-US" sz="2000" b="1" dirty="0" smtClean="0">
                <a:solidFill>
                  <a:srgbClr val="7F7F7F"/>
                </a:solidFill>
              </a:rPr>
              <a:t>Right </a:t>
            </a:r>
            <a:r>
              <a:rPr lang="en-US" sz="2000" b="1" dirty="0">
                <a:solidFill>
                  <a:srgbClr val="7F7F7F"/>
                </a:solidFill>
              </a:rPr>
              <a:t>&amp; </a:t>
            </a:r>
            <a:r>
              <a:rPr lang="en-US" sz="2000" b="1" dirty="0" smtClean="0">
                <a:solidFill>
                  <a:srgbClr val="7F7F7F"/>
                </a:solidFill>
              </a:rPr>
              <a:t>Left </a:t>
            </a:r>
            <a:r>
              <a:rPr lang="en-US" sz="2000" b="1" dirty="0">
                <a:solidFill>
                  <a:srgbClr val="7F7F7F"/>
                </a:solidFill>
              </a:rPr>
              <a:t>near groin </a:t>
            </a:r>
          </a:p>
          <a:p>
            <a:pPr lvl="2"/>
            <a:r>
              <a:rPr lang="en-US" sz="2000" b="1" dirty="0" err="1">
                <a:solidFill>
                  <a:srgbClr val="7F7F7F"/>
                </a:solidFill>
              </a:rPr>
              <a:t>Inguin</a:t>
            </a:r>
            <a:r>
              <a:rPr lang="en-US" sz="2000" b="1" dirty="0">
                <a:solidFill>
                  <a:srgbClr val="7F7F7F"/>
                </a:solidFill>
              </a:rPr>
              <a:t>/o = groin</a:t>
            </a:r>
          </a:p>
          <a:p>
            <a:pPr lvl="2"/>
            <a:r>
              <a:rPr lang="en-US" sz="2000" b="1" dirty="0">
                <a:solidFill>
                  <a:srgbClr val="7F7F7F"/>
                </a:solidFill>
              </a:rPr>
              <a:t>Also known as the </a:t>
            </a:r>
            <a:r>
              <a:rPr lang="en-US" sz="2000" b="1" u="sng" dirty="0">
                <a:solidFill>
                  <a:srgbClr val="7F7F7F"/>
                </a:solidFill>
              </a:rPr>
              <a:t>iliac</a:t>
            </a:r>
            <a:r>
              <a:rPr lang="en-US" sz="2000" b="1" dirty="0">
                <a:solidFill>
                  <a:srgbClr val="7F7F7F"/>
                </a:solidFill>
              </a:rPr>
              <a:t> </a:t>
            </a:r>
            <a:r>
              <a:rPr lang="en-US" sz="2000" b="1" u="sng" dirty="0">
                <a:solidFill>
                  <a:srgbClr val="7F7F7F"/>
                </a:solidFill>
              </a:rPr>
              <a:t>region</a:t>
            </a:r>
          </a:p>
          <a:p>
            <a:pPr lvl="1"/>
            <a:endParaRPr lang="en-US" sz="2400" b="1" dirty="0" smtClean="0">
              <a:solidFill>
                <a:srgbClr val="CC6600"/>
              </a:solidFill>
            </a:endParaRPr>
          </a:p>
          <a:p>
            <a:pPr lvl="1"/>
            <a:r>
              <a:rPr lang="en-US" sz="2400" b="1" dirty="0" err="1" smtClean="0">
                <a:solidFill>
                  <a:srgbClr val="CC6600"/>
                </a:solidFill>
              </a:rPr>
              <a:t>Hypogastric</a:t>
            </a:r>
            <a:r>
              <a:rPr lang="en-US" sz="2400" b="1" dirty="0">
                <a:solidFill>
                  <a:srgbClr val="CC6600"/>
                </a:solidFill>
              </a:rPr>
              <a:t>:</a:t>
            </a:r>
          </a:p>
          <a:p>
            <a:pPr lvl="2"/>
            <a:r>
              <a:rPr lang="en-US" sz="2000" b="1" dirty="0">
                <a:solidFill>
                  <a:srgbClr val="7F7F7F"/>
                </a:solidFill>
              </a:rPr>
              <a:t>Below umbilicus</a:t>
            </a:r>
          </a:p>
          <a:p>
            <a:pPr lvl="2"/>
            <a:r>
              <a:rPr lang="en-US" sz="2000" b="1" dirty="0">
                <a:solidFill>
                  <a:srgbClr val="7F7F7F"/>
                </a:solidFill>
              </a:rPr>
              <a:t>Lower middle</a:t>
            </a:r>
          </a:p>
          <a:p>
            <a:pPr lvl="1"/>
            <a:endParaRPr lang="en-US" sz="2100" dirty="0"/>
          </a:p>
        </p:txBody>
      </p:sp>
      <p:grpSp>
        <p:nvGrpSpPr>
          <p:cNvPr id="2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9" name="~PP3041.WAV">
            <a:hlinkClick r:id="" action="ppaction://media"/>
          </p:cNvPr>
          <p:cNvPicPr>
            <a:picLocks noRot="1" noChangeAspect="1"/>
          </p:cNvPicPr>
          <p:nvPr>
            <a:wavAudioFile r:embed="rId1" name="~PP3041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592779"/>
      </p:ext>
    </p:extLst>
  </p:cSld>
  <p:clrMapOvr>
    <a:masterClrMapping/>
  </p:clrMapOvr>
  <p:transition advTm="360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52410"/>
            <a:ext cx="9113372" cy="1295400"/>
          </a:xfrm>
        </p:spPr>
        <p:txBody>
          <a:bodyPr>
            <a:normAutofit/>
          </a:bodyPr>
          <a:lstStyle/>
          <a:p>
            <a:r>
              <a:rPr lang="en-US" b="1" dirty="0"/>
              <a:t>Quadrants (4)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8088" y="1981200"/>
            <a:ext cx="7696200" cy="4114800"/>
          </a:xfrm>
        </p:spPr>
        <p:txBody>
          <a:bodyPr/>
          <a:lstStyle/>
          <a:p>
            <a:r>
              <a:rPr lang="en-US" dirty="0"/>
              <a:t>Right upper quadrant (RUQ)</a:t>
            </a:r>
          </a:p>
          <a:p>
            <a:r>
              <a:rPr lang="en-US" dirty="0"/>
              <a:t>Left upper quadrant (LUQ)</a:t>
            </a:r>
          </a:p>
          <a:p>
            <a:r>
              <a:rPr lang="en-US" dirty="0"/>
              <a:t>Right lower quadrant (RLQ)</a:t>
            </a:r>
          </a:p>
          <a:p>
            <a:r>
              <a:rPr lang="en-US" dirty="0"/>
              <a:t>Left Lower quadrant (LLQ)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9" name="~PP1926.WAV">
            <a:hlinkClick r:id="" action="ppaction://media"/>
          </p:cNvPr>
          <p:cNvPicPr>
            <a:picLocks noRot="1" noChangeAspect="1"/>
          </p:cNvPicPr>
          <p:nvPr>
            <a:wavAudioFile r:embed="rId1" name="~PP1926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0689655"/>
      </p:ext>
    </p:extLst>
  </p:cSld>
  <p:clrMapOvr>
    <a:masterClrMapping/>
  </p:clrMapOvr>
  <p:transition advTm="31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421" y="586675"/>
            <a:ext cx="9113372" cy="1295400"/>
          </a:xfrm>
        </p:spPr>
        <p:txBody>
          <a:bodyPr/>
          <a:lstStyle/>
          <a:p>
            <a:r>
              <a:rPr lang="en-US" b="1" dirty="0"/>
              <a:t>Divisions of the Spine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9488" y="2209800"/>
            <a:ext cx="8153400" cy="4114800"/>
          </a:xfrm>
        </p:spPr>
        <p:txBody>
          <a:bodyPr/>
          <a:lstStyle/>
          <a:p>
            <a:r>
              <a:rPr lang="en-US" b="1" dirty="0"/>
              <a:t>Cervical </a:t>
            </a:r>
            <a:r>
              <a:rPr lang="en-US" dirty="0"/>
              <a:t>(7) – Neck</a:t>
            </a:r>
          </a:p>
          <a:p>
            <a:r>
              <a:rPr lang="en-US" b="1" dirty="0"/>
              <a:t>Thoracic</a:t>
            </a:r>
            <a:r>
              <a:rPr lang="en-US" dirty="0"/>
              <a:t> (12) – Chest region</a:t>
            </a:r>
          </a:p>
          <a:p>
            <a:r>
              <a:rPr lang="en-US" b="1" dirty="0"/>
              <a:t>Lumbar</a:t>
            </a:r>
            <a:r>
              <a:rPr lang="en-US" dirty="0"/>
              <a:t> (5) – Flank (waist region)</a:t>
            </a:r>
          </a:p>
          <a:p>
            <a:r>
              <a:rPr lang="en-US" b="1" dirty="0"/>
              <a:t>Sacral</a:t>
            </a:r>
            <a:r>
              <a:rPr lang="en-US" dirty="0"/>
              <a:t> (5) – sacrum</a:t>
            </a:r>
          </a:p>
          <a:p>
            <a:r>
              <a:rPr lang="en-US" b="1" dirty="0"/>
              <a:t>Coccygeal</a:t>
            </a:r>
            <a:r>
              <a:rPr lang="en-US" dirty="0"/>
              <a:t> (3-4) – coccyx (tail bone)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9" name="~PP1773.WAV">
            <a:hlinkClick r:id="" action="ppaction://media"/>
          </p:cNvPr>
          <p:cNvPicPr>
            <a:picLocks noRot="1" noChangeAspect="1"/>
          </p:cNvPicPr>
          <p:nvPr>
            <a:wavAudioFile r:embed="rId1" name="~PP1773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0515238"/>
      </p:ext>
    </p:extLst>
  </p:cSld>
  <p:clrMapOvr>
    <a:masterClrMapping/>
  </p:clrMapOvr>
  <p:transition advTm="857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369" y="602173"/>
            <a:ext cx="9113741" cy="1295400"/>
          </a:xfrm>
        </p:spPr>
        <p:txBody>
          <a:bodyPr lIns="92075" tIns="46038" rIns="92075" bIns="46038"/>
          <a:lstStyle/>
          <a:p>
            <a:r>
              <a:rPr lang="en-US" dirty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Positions, Directions, and Planes of the Body 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Positional and Directional Terms</a:t>
            </a:r>
            <a:r>
              <a:rPr lang="en-US" sz="3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Anterior (ventral)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Posterior (dorsal)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Deep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Superficial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Proximal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Distal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Inferior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Superior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9" name="~PP3003.WAV">
            <a:hlinkClick r:id="" action="ppaction://media"/>
          </p:cNvPr>
          <p:cNvPicPr>
            <a:picLocks noRot="1" noChangeAspect="1"/>
          </p:cNvPicPr>
          <p:nvPr>
            <a:wavAudioFile r:embed="rId2" name="~PP300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69025965"/>
      </p:ext>
    </p:extLst>
  </p:cSld>
  <p:clrMapOvr>
    <a:masterClrMapping/>
  </p:clrMapOvr>
  <p:transition advTm="74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47700"/>
            <a:ext cx="9113372" cy="1295400"/>
          </a:xfrm>
        </p:spPr>
        <p:txBody>
          <a:bodyPr lIns="92075" tIns="46038" rIns="92075" bIns="46038"/>
          <a:lstStyle/>
          <a:p>
            <a:r>
              <a:rPr lang="en-US" dirty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Positions, Directions, and Planes of the Body 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Positional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and Directional Terms (cont’d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Medial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Lateral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Supine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Prone</a:t>
            </a:r>
          </a:p>
          <a:p>
            <a:pPr lvl="1">
              <a:buFont typeface="Wingdings" pitchFamily="2" charset="2"/>
              <a:buNone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9" name="~PP626.WAV">
            <a:hlinkClick r:id="" action="ppaction://media"/>
          </p:cNvPr>
          <p:cNvPicPr>
            <a:picLocks noRot="1" noChangeAspect="1"/>
          </p:cNvPicPr>
          <p:nvPr>
            <a:wavAudioFile r:embed="rId1" name="~PP626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0298136"/>
      </p:ext>
    </p:extLst>
  </p:cSld>
  <p:clrMapOvr>
    <a:masterClrMapping/>
  </p:clrMapOvr>
  <p:transition advTm="220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43180"/>
            <a:ext cx="9113372" cy="1143000"/>
          </a:xfrm>
        </p:spPr>
        <p:txBody>
          <a:bodyPr/>
          <a:lstStyle/>
          <a:p>
            <a:r>
              <a:rPr lang="en-US" b="1" dirty="0"/>
              <a:t>Planes of the Body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4288" y="1828800"/>
            <a:ext cx="7968712" cy="4114800"/>
          </a:xfrm>
        </p:spPr>
        <p:txBody>
          <a:bodyPr/>
          <a:lstStyle/>
          <a:p>
            <a:r>
              <a:rPr lang="en-US" dirty="0" smtClean="0"/>
              <a:t>Coronal (</a:t>
            </a:r>
            <a:r>
              <a:rPr lang="en-US" dirty="0" smtClean="0"/>
              <a:t>Frontal)</a:t>
            </a:r>
            <a:endParaRPr lang="en-US" b="1" dirty="0"/>
          </a:p>
          <a:p>
            <a:pPr lvl="1"/>
            <a:r>
              <a:rPr lang="en-US" sz="2400" dirty="0"/>
              <a:t>Anterior &amp; posterior portions</a:t>
            </a:r>
          </a:p>
          <a:p>
            <a:r>
              <a:rPr lang="en-US" dirty="0" smtClean="0"/>
              <a:t>Sagittal (Lateral)</a:t>
            </a:r>
            <a:endParaRPr lang="en-US" b="1" dirty="0"/>
          </a:p>
          <a:p>
            <a:pPr lvl="1"/>
            <a:r>
              <a:rPr lang="en-US" sz="2400" dirty="0"/>
              <a:t>Right &amp; left sides</a:t>
            </a:r>
          </a:p>
          <a:p>
            <a:r>
              <a:rPr lang="en-US" b="1" dirty="0"/>
              <a:t>Transverse (axial or cross-sectional)</a:t>
            </a:r>
          </a:p>
          <a:p>
            <a:pPr lvl="1"/>
            <a:r>
              <a:rPr lang="en-US" sz="2400" dirty="0"/>
              <a:t>Upper &amp; lower portions</a:t>
            </a:r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-4281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0" name="~PP1190.WAV">
            <a:hlinkClick r:id="" action="ppaction://media"/>
          </p:cNvPr>
          <p:cNvPicPr>
            <a:picLocks noRot="1" noChangeAspect="1"/>
          </p:cNvPicPr>
          <p:nvPr>
            <a:wavAudioFile r:embed="rId1" name="~PP1190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0445395"/>
      </p:ext>
    </p:extLst>
  </p:cSld>
  <p:clrMapOvr>
    <a:masterClrMapping/>
  </p:clrMapOvr>
  <p:transition advTm="578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End of Basic Terminology Lecture</a:t>
            </a:r>
            <a:br>
              <a:rPr lang="en-US" dirty="0" smtClean="0"/>
            </a:br>
            <a:r>
              <a:rPr lang="en-US" dirty="0" smtClean="0"/>
              <a:t>Part 3</a:t>
            </a:r>
            <a:endParaRPr lang="en-US" dirty="0"/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Questions?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Email questions to the instructor.</a:t>
            </a:r>
          </a:p>
          <a:p>
            <a:pPr lvl="1"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hlinkClick r:id="rId5"/>
              </a:rPr>
              <a:t>ficticousinstructor@YSMU.edu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4" name="Rectangle 3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0" name="~PP2138.WAV">
            <a:hlinkClick r:id="" action="ppaction://media"/>
          </p:cNvPr>
          <p:cNvPicPr>
            <a:picLocks noRot="1" noChangeAspect="1"/>
          </p:cNvPicPr>
          <p:nvPr>
            <a:wavAudioFile r:embed="rId2" name="~PP2138.WAV"/>
          </p:nvPr>
        </p:nvPicPr>
        <p:blipFill>
          <a:blip r:embed="rId7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95318752"/>
      </p:ext>
    </p:extLst>
  </p:cSld>
  <p:clrMapOvr>
    <a:masterClrMapping/>
  </p:clrMapOvr>
  <p:transition advTm="1726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06498" grpId="0"/>
      <p:bldP spid="10649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Medical Terminology&amp;quot;&quot;/&gt;&lt;property id=&quot;20307&quot; value=&quot;258&quot;/&gt;&lt;/object&gt;&lt;object type=&quot;3&quot; unique_id=&quot;10055&quot;&gt;&lt;property id=&quot;20148&quot; value=&quot;5&quot;/&gt;&lt;property id=&quot;20300&quot; value=&quot;Slide 2 - &amp;quot;Structural Organization of the Body&amp;quot;&quot;/&gt;&lt;property id=&quot;20307&quot; value=&quot;337&quot;/&gt;&lt;/object&gt;&lt;object type=&quot;3&quot; unique_id=&quot;10056&quot;&gt;&lt;property id=&quot;20148&quot; value=&quot;5&quot;/&gt;&lt;property id=&quot;20300&quot; value=&quot;Slide 4 - &amp;quot;Cell&amp;amp;#x09;&amp;quot;&quot;/&gt;&lt;property id=&quot;20307&quot; value=&quot;338&quot;/&gt;&lt;/object&gt;&lt;object type=&quot;3&quot; unique_id=&quot;10057&quot;&gt;&lt;property id=&quot;20148&quot; value=&quot;5&quot;/&gt;&lt;property id=&quot;20300&quot; value=&quot;Slide 5 - &amp;quot;Tissues&amp;quot;&quot;/&gt;&lt;property id=&quot;20307&quot; value=&quot;339&quot;/&gt;&lt;/object&gt;&lt;object type=&quot;3&quot; unique_id=&quot;10058&quot;&gt;&lt;property id=&quot;20148&quot; value=&quot;5&quot;/&gt;&lt;property id=&quot;20300&quot; value=&quot;Slide 6 - &amp;quot;Organs&amp;quot;&quot;/&gt;&lt;property id=&quot;20307&quot; value=&quot;340&quot;/&gt;&lt;/object&gt;&lt;object type=&quot;3&quot; unique_id=&quot;10059&quot;&gt;&lt;property id=&quot;20148&quot; value=&quot;5&quot;/&gt;&lt;property id=&quot;20300&quot; value=&quot;Slide 3 - &amp;quot;Systems&amp;quot;&quot;/&gt;&lt;property id=&quot;20307&quot; value=&quot;341&quot;/&gt;&lt;/object&gt;&lt;object type=&quot;3&quot; unique_id=&quot;10060&quot;&gt;&lt;property id=&quot;20148&quot; value=&quot;5&quot;/&gt;&lt;property id=&quot;20300&quot; value=&quot;Slide 7 - &amp;quot;Anatomic Position&amp;quot;&quot;/&gt;&lt;property id=&quot;20307&quot; value=&quot;342&quot;/&gt;&lt;/object&gt;&lt;object type=&quot;3&quot; unique_id=&quot;10061&quot;&gt;&lt;property id=&quot;20148&quot; value=&quot;5&quot;/&gt;&lt;property id=&quot;20300&quot; value=&quot;Slide 8 - &amp;quot;Body Cavities&amp;quot;&quot;/&gt;&lt;property id=&quot;20307&quot; value=&quot;343&quot;/&gt;&lt;/object&gt;&lt;object type=&quot;3&quot; unique_id=&quot;10062&quot;&gt;&lt;property id=&quot;20148&quot; value=&quot;5&quot;/&gt;&lt;property id=&quot;20300&quot; value=&quot;Slide 10 - &amp;quot;Body Cavities…&amp;quot;&quot;/&gt;&lt;property id=&quot;20307&quot; value=&quot;344&quot;/&gt;&lt;/object&gt;&lt;object type=&quot;3&quot; unique_id=&quot;10063&quot;&gt;&lt;property id=&quot;20148&quot; value=&quot;5&quot;/&gt;&lt;property id=&quot;20300&quot; value=&quot;Slide 11 - &amp;quot; QUICK QUIZ:&amp;quot;&quot;/&gt;&lt;property id=&quot;20307&quot; value=&quot;345&quot;/&gt;&lt;/object&gt;&lt;object type=&quot;3&quot; unique_id=&quot;10064&quot;&gt;&lt;property id=&quot;20148&quot; value=&quot;5&quot;/&gt;&lt;property id=&quot;20300&quot; value=&quot;Slide 12 - &amp;quot; QUICK QUIZ:&amp;quot;&quot;/&gt;&lt;property id=&quot;20307&quot; value=&quot;354&quot;/&gt;&lt;/object&gt;&lt;object type=&quot;3&quot; unique_id=&quot;10065&quot;&gt;&lt;property id=&quot;20148&quot; value=&quot;5&quot;/&gt;&lt;property id=&quot;20300&quot; value=&quot;Slide 13 - &amp;quot;QUICK QUIZ:&amp;quot;&quot;/&gt;&lt;property id=&quot;20307&quot; value=&quot;346&quot;/&gt;&lt;/object&gt;&lt;object type=&quot;3&quot; unique_id=&quot;10067&quot;&gt;&lt;property id=&quot;20148&quot; value=&quot;5&quot;/&gt;&lt;property id=&quot;20300&quot; value=&quot;Slide 15 - &amp;quot;Abdominopelvic Regions &amp;amp; Quadrants&amp;quot;&quot;/&gt;&lt;property id=&quot;20307&quot; value=&quot;347&quot;/&gt;&lt;/object&gt;&lt;object type=&quot;3&quot; unique_id=&quot;10068&quot;&gt;&lt;property id=&quot;20148&quot; value=&quot;5&quot;/&gt;&lt;property id=&quot;20300&quot; value=&quot;Slide 16 - &amp;quot;Regions…&amp;quot;&quot;/&gt;&lt;property id=&quot;20307&quot; value=&quot;348&quot;/&gt;&lt;/object&gt;&lt;object type=&quot;3&quot; unique_id=&quot;10069&quot;&gt;&lt;property id=&quot;20148&quot; value=&quot;5&quot;/&gt;&lt;property id=&quot;20300&quot; value=&quot;Slide 17 - &amp;quot;Regions…&amp;quot;&quot;/&gt;&lt;property id=&quot;20307&quot; value=&quot;356&quot;/&gt;&lt;/object&gt;&lt;object type=&quot;3&quot; unique_id=&quot;10070&quot;&gt;&lt;property id=&quot;20148&quot; value=&quot;5&quot;/&gt;&lt;property id=&quot;20300&quot; value=&quot;Slide 18 - &amp;quot;Quadrants (4)&amp;quot;&quot;/&gt;&lt;property id=&quot;20307&quot; value=&quot;349&quot;/&gt;&lt;/object&gt;&lt;object type=&quot;3&quot; unique_id=&quot;10071&quot;&gt;&lt;property id=&quot;20148&quot; value=&quot;5&quot;/&gt;&lt;property id=&quot;20300&quot; value=&quot;Slide 19 - &amp;quot;Divisions of the Spine&amp;quot;&quot;/&gt;&lt;property id=&quot;20307&quot; value=&quot;350&quot;/&gt;&lt;/object&gt;&lt;object type=&quot;3&quot; unique_id=&quot;10072&quot;&gt;&lt;property id=&quot;20148&quot; value=&quot;5&quot;/&gt;&lt;property id=&quot;20300&quot; value=&quot;Slide 20 - &amp;quot;Positions, Directions, and Planes of the Body &amp;quot;&quot;/&gt;&lt;property id=&quot;20307&quot; value=&quot;351&quot;/&gt;&lt;/object&gt;&lt;object type=&quot;3&quot; unique_id=&quot;10073&quot;&gt;&lt;property id=&quot;20148&quot; value=&quot;5&quot;/&gt;&lt;property id=&quot;20300&quot; value=&quot;Slide 21 - &amp;quot;Positions, Directions, and Planes of the Body &amp;quot;&quot;/&gt;&lt;property id=&quot;20307&quot; value=&quot;352&quot;/&gt;&lt;/object&gt;&lt;object type=&quot;3&quot; unique_id=&quot;10074&quot;&gt;&lt;property id=&quot;20148&quot; value=&quot;5&quot;/&gt;&lt;property id=&quot;20300&quot; value=&quot;Slide 22 - &amp;quot;Planes of the Body&amp;quot;&quot;/&gt;&lt;property id=&quot;20307&quot; value=&quot;353&quot;/&gt;&lt;/object&gt;&lt;object type=&quot;3&quot; unique_id=&quot;10075&quot;&gt;&lt;property id=&quot;20148&quot; value=&quot;5&quot;/&gt;&lt;property id=&quot;20300&quot; value=&quot;Slide 23 - &amp;quot;End of Basic Terminology Lecture&amp;#x0D;&amp;#x0A;Part 3&amp;quot;&quot;/&gt;&lt;property id=&quot;20307&quot; value=&quot;330&quot;/&gt;&lt;/object&gt;&lt;object type=&quot;3&quot; unique_id=&quot;10124&quot;&gt;&lt;property id=&quot;20148&quot; value=&quot;5&quot;/&gt;&lt;property id=&quot;20300&quot; value=&quot;Slide 9 - &amp;quot;Body Cavities&amp;quot;&quot;/&gt;&lt;property id=&quot;20307&quot; value=&quot;358&quot;/&gt;&lt;/object&gt;&lt;object type=&quot;3&quot; unique_id=&quot;10125&quot;&gt;&lt;property id=&quot;20148&quot; value=&quot;5&quot;/&gt;&lt;property id=&quot;20300&quot; value=&quot;Slide 14 - &amp;quot;QUICK QUIZ:&amp;quot;&quot;/&gt;&lt;property id=&quot;20307&quot; value=&quot;357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3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6C325D36D5AD459204543193189004" ma:contentTypeVersion="1" ma:contentTypeDescription="Create a new document." ma:contentTypeScope="" ma:versionID="aaeba8e6b2908c3bcfb1a63bdfac9664">
  <xsd:schema xmlns:xsd="http://www.w3.org/2001/XMLSchema" xmlns:xs="http://www.w3.org/2001/XMLSchema" xmlns:p="http://schemas.microsoft.com/office/2006/metadata/properties" xmlns:ns2="734a1647-99e7-4494-a870-a23f97adf3c9" targetNamespace="http://schemas.microsoft.com/office/2006/metadata/properties" ma:root="true" ma:fieldsID="32a73d4ad553d972b9ffa4c8475d5f5e" ns2:_="">
    <xsd:import namespace="734a1647-99e7-4494-a870-a23f97adf3c9"/>
    <xsd:element name="properties">
      <xsd:complexType>
        <xsd:sequence>
          <xsd:element name="documentManagement">
            <xsd:complexType>
              <xsd:all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a1647-99e7-4494-a870-a23f97adf3c9" elementFormDefault="qualified">
    <xsd:import namespace="http://schemas.microsoft.com/office/2006/documentManagement/types"/>
    <xsd:import namespace="http://schemas.microsoft.com/office/infopath/2007/PartnerControls"/>
    <xsd:element name="Hyperlink" ma:index="8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734a1647-99e7-4494-a870-a23f97adf3c9">
      <Url xsi:nil="true"/>
      <Description xsi:nil="true"/>
    </Hyperlink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17BAEE-FD8D-4D27-9652-8E5D224694D4}"/>
</file>

<file path=customXml/itemProps2.xml><?xml version="1.0" encoding="utf-8"?>
<ds:datastoreItem xmlns:ds="http://schemas.openxmlformats.org/officeDocument/2006/customXml" ds:itemID="{08AFCA45-7C38-4FEA-8B1E-7A7BAD00AE7B}"/>
</file>

<file path=customXml/itemProps3.xml><?xml version="1.0" encoding="utf-8"?>
<ds:datastoreItem xmlns:ds="http://schemas.openxmlformats.org/officeDocument/2006/customXml" ds:itemID="{7812D436-D0D1-485C-B62C-E5C7D17C64C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680</TotalTime>
  <Words>839</Words>
  <Application>Microsoft Office PowerPoint</Application>
  <PresentationFormat>On-screen Show (4:3)</PresentationFormat>
  <Paragraphs>214</Paragraphs>
  <Slides>23</Slides>
  <Notes>23</Notes>
  <HiddenSlides>0</HiddenSlides>
  <MMClips>23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Medical Terminology</vt:lpstr>
      <vt:lpstr>Structural Organization of the Body</vt:lpstr>
      <vt:lpstr>Systems</vt:lpstr>
      <vt:lpstr>Cell </vt:lpstr>
      <vt:lpstr>Tissues</vt:lpstr>
      <vt:lpstr>Organs</vt:lpstr>
      <vt:lpstr>Anatomic Position</vt:lpstr>
      <vt:lpstr>Body Cavities</vt:lpstr>
      <vt:lpstr>Body Cavities</vt:lpstr>
      <vt:lpstr>Body Cavities…</vt:lpstr>
      <vt:lpstr> QUICK QUIZ:</vt:lpstr>
      <vt:lpstr> QUICK QUIZ:</vt:lpstr>
      <vt:lpstr>QUICK QUIZ:</vt:lpstr>
      <vt:lpstr>QUICK QUIZ:</vt:lpstr>
      <vt:lpstr>Abdominopelvic Regions &amp; Quadrants</vt:lpstr>
      <vt:lpstr>Regions…</vt:lpstr>
      <vt:lpstr>Regions…</vt:lpstr>
      <vt:lpstr>Quadrants (4)</vt:lpstr>
      <vt:lpstr>Divisions of the Spine</vt:lpstr>
      <vt:lpstr>Positions, Directions, and Planes of the Body </vt:lpstr>
      <vt:lpstr>Positions, Directions, and Planes of the Body </vt:lpstr>
      <vt:lpstr>Planes of the Body</vt:lpstr>
      <vt:lpstr>End of Basic Terminology Lecture Part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A. Hartner</dc:creator>
  <cp:lastModifiedBy>Christine</cp:lastModifiedBy>
  <cp:revision>67</cp:revision>
  <dcterms:created xsi:type="dcterms:W3CDTF">2012-09-26T13:31:51Z</dcterms:created>
  <dcterms:modified xsi:type="dcterms:W3CDTF">2012-11-17T19:38:38Z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0x010100BB6C325D36D5AD459204543193189004</vt:lpwstr>
  </property>
</Properties>
</file>